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362320" y="1023120"/>
            <a:ext cx="744516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17</a:t>
            </a:r>
            <a:endParaRPr lang="en-US" sz="6500" b="0" strike="noStrike" spc="-1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957960" y="3080520"/>
            <a:ext cx="10199160" cy="32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Incident Response and</a:t>
            </a:r>
            <a:endParaRPr lang="en-US" sz="7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Computer Forensics</a:t>
            </a:r>
            <a:endParaRPr lang="en-US" sz="7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SANS Institute identifies six key phases of an incident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Preparation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Identification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Containment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Eradication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Recovery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Lessons learned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62" name="Content Placeholder 3"/>
          <p:cNvPicPr/>
          <p:nvPr/>
        </p:nvPicPr>
        <p:blipFill>
          <a:blip r:embed="rId2"/>
          <a:stretch/>
        </p:blipFill>
        <p:spPr>
          <a:xfrm>
            <a:off x="112320" y="3407760"/>
            <a:ext cx="11933280" cy="89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Preparation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IT staff to be better equipped to handle an incident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Detailed procedures with clear instructions for when there is an incident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Maintain an accurate list of contacts that can be used for support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specialists should be prepared with tools they need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>
          <a:xfrm>
            <a:off x="587880" y="162180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Identification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all incidents are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security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incidents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Type of incident must be identified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Type of incident determines how much time is spent dealing with it and what is done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87880" y="162180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Identification (continued)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Some companies are obligated to report incidents to government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National Cybersecurity and Communications Integration Center (NCCIC)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centralized location with the Department of Homeland Security for sharing and coordinating cybersecurity efforts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United States Computer Emergency Readiness Team (US-CERT)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responsible for analyzing cyberthreats, issuing warnings, and coordinating incident-response activities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Identification (continued)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Federal Information Security Modernization Act (FISMA)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requires federal agencies to develop, document, and implement information security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Depending on severity of security incident, reporting timeline varies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Incidents are scored between 0 and 100 and priority level assigned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73" name="Content Placeholder 3"/>
          <p:cNvPicPr/>
          <p:nvPr/>
        </p:nvPicPr>
        <p:blipFill>
          <a:blip r:embed="rId2"/>
          <a:stretch/>
        </p:blipFill>
        <p:spPr>
          <a:xfrm>
            <a:off x="2967480" y="1820520"/>
            <a:ext cx="5907960" cy="449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Containment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Incident may need to be isolated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Limit damage beyond what is already affected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Allows team to limit scope of incident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virus infects a system that is isolated to prevent virus from infecting other devices on the network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78" name="Content Placeholder 3"/>
          <p:cNvPicPr/>
          <p:nvPr/>
        </p:nvPicPr>
        <p:blipFill rotWithShape="1">
          <a:blip r:embed="rId2"/>
          <a:srcRect b="4165"/>
          <a:stretch/>
        </p:blipFill>
        <p:spPr>
          <a:xfrm>
            <a:off x="1532160" y="1923840"/>
            <a:ext cx="8778600" cy="420358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Eradication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Removing issues causing the incident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CSIRT will try to find root causes of incident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Recovery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After issues are eradicated, situation is returned to normal operation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 systems should function normally at completion of recovery phase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849240" y="1774440"/>
            <a:ext cx="10906920" cy="46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5.4 Given a scenario, follow incident response procedures.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5.5 Summarize basic concepts of forensics.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 Phases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7000"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Lessons Learned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Document how the incident occurred and steps needed to resolve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IT staff to learn from the incident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Safeguards put in place to prevent another occurrence or to respond more quickly and effectively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Evaluate the risk-assessment plan and policies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Analyze why procedures and protocols were not followed to adjust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17.1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87880" y="1342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name of the team that responds to security incidents?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computer incident response team (CIRT) or computer security incident response team (CSIRT)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a first responder?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The technician who is the initial person dealing with an incident.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act requires federal agencies to document incidents?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Federal Information Security Modernization Act (FISMA)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17.1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Determining if an incident is a security threat is done during which phase of the IRP?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identification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This agency within the NCCIC documents and tracks incidents across agencies.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	FISMA</a:t>
            </a:r>
            <a:endParaRPr lang="en-US" sz="26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707560" y="1226160"/>
            <a:ext cx="667332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17.2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401120" y="3159000"/>
            <a:ext cx="9380880" cy="28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Computer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Forensics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87880" y="259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849240" y="1270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alternate data stream (ADS)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American Standard Coded Information Interchange (ASCII)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Certified Computer Examiner (CCE)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Certified Forensic Computer Examiner (CFCE)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3050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4"/>
          <p:cNvSpPr/>
          <p:nvPr/>
        </p:nvSpPr>
        <p:spPr>
          <a:xfrm>
            <a:off x="6305040" y="1306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chain of custody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Computer Analysis Response Team (CART)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computer forensics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Cyber Security Forensic Analyst (CSFA)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Faraday shielding bag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8492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file signature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GIAC Certified Forensic Examiner (GCFE)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hex editor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hexadecimal numbering system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intellectual property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junk science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63050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4"/>
          <p:cNvSpPr/>
          <p:nvPr/>
        </p:nvSpPr>
        <p:spPr>
          <a:xfrm>
            <a:off x="63050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legal hold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order of volatility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paging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Regional Computer Forensic Laboratories (RCFL)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slack space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write-blocker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and contrast relevant certifications for careers in computer forensics.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the history of computer forensics.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Differentiate issues related to computer investigation.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Decode digital evidence in hexadecimal and ASCII format.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metadata and alternate data streams.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Careers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Forensics: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process of using science and technology to investigate situations to obtain facts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Computer forensics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involves using scientific methods to uncover and determine digital evidence on a multitude of computing devices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Information security analyst: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someone involved in computer forensics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Careers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Job market is expected to grow faster than most jobs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Training in advanced computer science concepts and criminal justice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Degrees in cybersecurity and other related IT fields can lead to job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many colleges or universities offer computer forensics degrees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Industry certifications are available and highly desirable 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Careers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Certified Computer Examiner (CCE)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Vendor-neutral certification that focuses on knowledge and practical examination skills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International Society of Forensic Computer Examiners</a:t>
            </a:r>
            <a:endParaRPr lang="en-US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707560" y="1226160"/>
            <a:ext cx="667332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17.1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01120" y="3159000"/>
            <a:ext cx="9380880" cy="28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Incident Response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Careers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Certified Forensic Computer Examiner (CFCE)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Vendor-neutral certification from IACIS that consists of peer review, an objective test, and a practical test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International Association of Computer Investigative Specialists (IACIS)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Background check is required</a:t>
            </a:r>
            <a:endParaRPr lang="en-US" sz="26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Careers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GIAC Certified Forensic Examiner (GCFE)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Windows-based certification that focuses on skills for collecting and analyzing data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From Global Information Assurance Certification (GIAC)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Careers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Cyber Security Forensic Analyst (CSFA)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Vendor-neutral certification focused on advanced forensic skills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Considered a top-level certification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Criminal background check required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Cybersecurity Institute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Forensics History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Not new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Need grows alongside reliance on technology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Computer Analysis Response Team (CART)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permanent team of trained specialists for conducting computer forensics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Consists of almost 500 special agents and professionals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Regional Computer Forensic Laboratories (RCFL)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facility dedicated to the examination of digital evidence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983880" y="1630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Computer investigations require methodological process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Preserving evidence and proper handling of equipment are critical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Helpful for investigator to have basic training in criminal justice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standards and organizations involved in computer forensics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Ensures evidentiary methods preserve integrity of investigations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Investigators must follow best and recommended practices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Junk science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use of methods and data that are fraudulent or fake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Many tools available for forensics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Integrity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Digital evidence can be retrieved from nearly any digital device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Ensuring integrity of evidence is critical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Forensic examiners should use copies of original devices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Write-blocker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tool that permits read-only access to the storage device, also known as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forensic disk controllers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Technicians should take a hash of the drive 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20" name="Content Placeholder 3"/>
          <p:cNvPicPr/>
          <p:nvPr/>
        </p:nvPicPr>
        <p:blipFill>
          <a:blip r:embed="rId2"/>
          <a:stretch/>
        </p:blipFill>
        <p:spPr>
          <a:xfrm>
            <a:off x="182880" y="2067840"/>
            <a:ext cx="11917800" cy="37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Communication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Effective oral communication is essential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Writing skills are important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Reports different from memo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Both similar to reports for pen testing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Confidentiality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May have to access confidential, proprietary, or sensitive information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Intellectual property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work that comes from a person’s mind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Investigators must have high ethical standards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87880" y="-2844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849240" y="982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computer incident response team (CIRT)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computer security incident response team (CSIRT)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Federal Information Security Modernization Act (FISMA)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first responders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incident response (IR)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63050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6305040" y="946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incident-response plan (IRP)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jump bag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National Cybersecurity and Communications Integration Center (NCCIC)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United States Computer Emergency Readiness Team (US-CERT)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Evidence Handling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Important consideration in an investigation is how evidence is handled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Legal hold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forbids destroying data, documents, or other items relevant to an investigation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Chain of custody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log that identifies the case, evidence, and when and who accessed the evidence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Computer Investigations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Evidence Handling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Evidence must be protected from damage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Faraday shielding bag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antistatic container to protect electronic devices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Appropriate packaging and secured with tamper-evident tape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Document time and time zone on the computer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Decoding Digital Evidence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Hexadecimal numbering system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base 16 numbering system, which uses 16 characters (0-9, A-F) to represent numbers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American Standard Coded Information Interchange (ASCII)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set of 128 characters and symbols and numberical equivalents for each (0-127)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Decoding Digital Evidence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33" name="Content Placeholder 3"/>
          <p:cNvPicPr/>
          <p:nvPr/>
        </p:nvPicPr>
        <p:blipFill rotWithShape="1">
          <a:blip r:embed="rId2"/>
          <a:srcRect b="3350"/>
          <a:stretch/>
        </p:blipFill>
        <p:spPr>
          <a:xfrm>
            <a:off x="2834640" y="1499760"/>
            <a:ext cx="6309360" cy="501416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Decoding Digital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Hex to Decimal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convert a hexadecimal address to decimal, work right to left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position of a hex character represents a positional value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Take the value of each character and multiply it by its positional value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A 2 1 B</a:t>
            </a:r>
            <a:br/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	</a:t>
            </a:r>
            <a:endParaRPr lang="en-US" sz="2600" b="0" strike="noStrike" spc="-1">
              <a:latin typeface="Arial"/>
            </a:endParaRPr>
          </a:p>
        </p:txBody>
      </p:sp>
      <p:graphicFrame>
        <p:nvGraphicFramePr>
          <p:cNvPr id="136" name="Table 3"/>
          <p:cNvGraphicFramePr/>
          <p:nvPr/>
        </p:nvGraphicFramePr>
        <p:xfrm>
          <a:off x="1679760" y="4601520"/>
          <a:ext cx="8984520" cy="1483200"/>
        </p:xfrm>
        <a:graphic>
          <a:graphicData uri="http://schemas.openxmlformats.org/drawingml/2006/table">
            <a:tbl>
              <a:tblPr/>
              <a:tblGrid>
                <a:gridCol w="123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18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8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39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(11 x 16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(1 x 16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(2 x 16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(10 x 16</a:t>
                      </a:r>
                      <a:r>
                        <a:rPr lang="en-US" sz="1800" b="0" strike="noStrike" spc="-1" baseline="30000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=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(11 x 1)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(1 x 16)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(2 x 256)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(10 x 4096)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=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512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+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40960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=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41,499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Decoding Digital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Hex to ASCII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Identify hex number to convert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conversion table to locate the ASCII equivalent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Uppercase characters differ from lowercase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C = 43, c = 63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Decoding Digital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File Signatures and Hex Editors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Hex editor: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software that reveals the raw binary data within a file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Strips all encoding and conversion from the data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Ex: Free Hex Editor Neo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File signature: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used to identify or verify what the file contains 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Each file type has a unique file signature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Changing a file’s extension does not change the file signature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Decoding Digital Evidence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42" name="Content Placeholder 3"/>
          <p:cNvPicPr/>
          <p:nvPr/>
        </p:nvPicPr>
        <p:blipFill>
          <a:blip r:embed="rId2"/>
          <a:stretch/>
        </p:blipFill>
        <p:spPr>
          <a:xfrm>
            <a:off x="2569680" y="1923840"/>
            <a:ext cx="6703920" cy="420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Metadata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about data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Properties may be included in internal properties of data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Author’s name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Date and time a file was created or modified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Folder location and company name used to register software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GPS data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Metadata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Store metadata through the Extensible Metadata Platform (XMP)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Without ability to embed, must be stored in a separate, linked file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the role of an incident-response plan.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Illustrate the function of first responders.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Diagram the phases of an incident.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Slack Space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a file is saved, it is stored in unit called a cluster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Files are saved among many connected clusters on the storage media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Slack space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remaining space in a cluster when a file is written and not all the space is used by the file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a file is deleted, content is not erased from disk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51" name="Content Placeholder 3"/>
          <p:cNvPicPr/>
          <p:nvPr/>
        </p:nvPicPr>
        <p:blipFill>
          <a:blip r:embed="rId2"/>
          <a:stretch/>
        </p:blipFill>
        <p:spPr>
          <a:xfrm>
            <a:off x="3701520" y="1855080"/>
            <a:ext cx="4439880" cy="467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Additional Data Locations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Alternate data stream (ADS)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data-hiding technique in which data are inserted behind another file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Order of volatility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refers to the sequence in which items should be searched for evidence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Volatility: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quality of changing quickly or unpredictably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Order from most volatile to least volatile:</a:t>
            </a:r>
            <a:endParaRPr lang="en-US" sz="2800" b="0" strike="noStrike" spc="-1">
              <a:latin typeface="Arial"/>
            </a:endParaRPr>
          </a:p>
          <a:p>
            <a:pPr marL="971640" lvl="1" indent="-51372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Tw Cen MT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in RAM, including CPU caches</a:t>
            </a:r>
            <a:endParaRPr lang="en-US" sz="2600" b="0" strike="noStrike" spc="-1">
              <a:latin typeface="Arial"/>
            </a:endParaRPr>
          </a:p>
          <a:p>
            <a:pPr marL="971640" lvl="1" indent="-51372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Tw Cen MT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Swap files</a:t>
            </a:r>
            <a:endParaRPr lang="en-US" sz="2600" b="0" strike="noStrike" spc="-1">
              <a:latin typeface="Arial"/>
            </a:endParaRPr>
          </a:p>
          <a:p>
            <a:pPr marL="971640" lvl="1" indent="-51372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Tw Cen MT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on hard disk drives</a:t>
            </a:r>
            <a:endParaRPr lang="en-US" sz="2600" b="0" strike="noStrike" spc="-1">
              <a:latin typeface="Arial"/>
            </a:endParaRPr>
          </a:p>
          <a:p>
            <a:pPr marL="971640" lvl="1" indent="-51372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Tw Cen MT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Log files located on remote systems</a:t>
            </a:r>
            <a:endParaRPr lang="en-US" sz="2600" b="0" strike="noStrike" spc="-1">
              <a:latin typeface="Arial"/>
            </a:endParaRPr>
          </a:p>
          <a:p>
            <a:pPr marL="971640" lvl="1" indent="-51372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Tw Cen MT"/>
              <a:buAutoNum type="arabicPeriod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Data located on archive media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Additional File Evidence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Two types of swap files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One is used for recovery when a system enters hibernation mode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Paging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process used by the operating system when physical memory becomes low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Hiding data inside another file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Text embedded in an image file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Digital watermarks 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17.2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5500" lnSpcReduction="10000"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device needs to be connected before a forensic technician examines a disk drive?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write-blocker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Electronic evidence should be protected from static electricity using what storage medium?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Faraday bag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This document records all individuals who accessed a particular piece of evidence.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chain of custody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17.2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leftover space in a file-storage cluster called?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slack space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an additional file attached to an original file called?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alternate data 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Incident-Response Plan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Incident response (IR)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acting against and recovering from a specific issue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Involves planning and attention to detail for potential incidents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Goal is to return the organization to a safe and operational state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Lessons learned are documented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Changes are applied to policies and procedures if needed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 not confuse disaster recovery with incident response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Incident-Response Plan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Incident-response plan (IRP)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written document that provides instructions to be followed when an incident occurs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Comprehensive IRP prepares employees to handle incidents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First Responders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First responders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individuals who react to incidents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Computer security incident response team (CSIRT)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employees designated as first responders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Computer incident response team (CIRT)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another way to refer to CSIRT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Teams can be temporary and last as long as IRP is active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Intrusion analysts: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personnel on CSIRT or CIRT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First Responders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Jump bag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includes hardware and software tools that can be used to help isolate or remove threats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Bootable disk with recovery or antivirus software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Hardware tools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Journal to document actions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Contact information for CIRT team members or key support personnel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</TotalTime>
  <Words>2107</Words>
  <Application>Microsoft Office PowerPoint</Application>
  <PresentationFormat>Widescreen</PresentationFormat>
  <Paragraphs>320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Helvetica LT Std</vt:lpstr>
      <vt:lpstr>Symbol</vt:lpstr>
      <vt:lpstr>Trebuchet MS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15</cp:revision>
  <dcterms:created xsi:type="dcterms:W3CDTF">2018-08-30T17:14:00Z</dcterms:created>
  <dcterms:modified xsi:type="dcterms:W3CDTF">2020-08-03T12:14:31Z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57</vt:i4>
  </property>
</Properties>
</file>